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257" r:id="rId2"/>
    <p:sldId id="270" r:id="rId3"/>
    <p:sldId id="271" r:id="rId4"/>
    <p:sldId id="272" r:id="rId5"/>
    <p:sldId id="296" r:id="rId6"/>
    <p:sldId id="276" r:id="rId7"/>
    <p:sldId id="284" r:id="rId8"/>
    <p:sldId id="278" r:id="rId9"/>
    <p:sldId id="308" r:id="rId10"/>
    <p:sldId id="288" r:id="rId11"/>
    <p:sldId id="289" r:id="rId12"/>
    <p:sldId id="297" r:id="rId13"/>
    <p:sldId id="304" r:id="rId14"/>
    <p:sldId id="307" r:id="rId15"/>
    <p:sldId id="300" r:id="rId16"/>
    <p:sldId id="298" r:id="rId17"/>
    <p:sldId id="309" r:id="rId18"/>
    <p:sldId id="302" r:id="rId19"/>
    <p:sldId id="303" r:id="rId20"/>
    <p:sldId id="290" r:id="rId21"/>
    <p:sldId id="266" r:id="rId22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3117">
          <p15:clr>
            <a:srgbClr val="A4A3A4"/>
          </p15:clr>
        </p15:guide>
        <p15:guide id="3" orient="horz" pos="350">
          <p15:clr>
            <a:srgbClr val="A4A3A4"/>
          </p15:clr>
        </p15:guide>
        <p15:guide id="4" orient="horz" pos="146">
          <p15:clr>
            <a:srgbClr val="A4A3A4"/>
          </p15:clr>
        </p15:guide>
        <p15:guide id="5" orient="horz" pos="826">
          <p15:clr>
            <a:srgbClr val="A4A3A4"/>
          </p15:clr>
        </p15:guide>
        <p15:guide id="6" orient="horz" pos="917">
          <p15:clr>
            <a:srgbClr val="A4A3A4"/>
          </p15:clr>
        </p15:guide>
        <p15:guide id="7" orient="horz" pos="3003">
          <p15:clr>
            <a:srgbClr val="A4A3A4"/>
          </p15:clr>
        </p15:guide>
        <p15:guide id="8" pos="2880">
          <p15:clr>
            <a:srgbClr val="A4A3A4"/>
          </p15:clr>
        </p15:guide>
        <p15:guide id="9" pos="113">
          <p15:clr>
            <a:srgbClr val="A4A3A4"/>
          </p15:clr>
        </p15:guide>
        <p15:guide id="10" pos="5647">
          <p15:clr>
            <a:srgbClr val="A4A3A4"/>
          </p15:clr>
        </p15:guide>
        <p15:guide id="11" pos="5148">
          <p15:clr>
            <a:srgbClr val="A4A3A4"/>
          </p15:clr>
        </p15:guide>
        <p15:guide id="12" pos="5035">
          <p15:clr>
            <a:srgbClr val="A4A3A4"/>
          </p15:clr>
        </p15:guide>
        <p15:guide id="13" pos="226">
          <p15:clr>
            <a:srgbClr val="A4A3A4"/>
          </p15:clr>
        </p15:guide>
        <p15:guide id="14" pos="553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58" autoAdjust="0"/>
    <p:restoredTop sz="77988" autoAdjust="0"/>
  </p:normalViewPr>
  <p:slideViewPr>
    <p:cSldViewPr showGuides="1">
      <p:cViewPr varScale="1">
        <p:scale>
          <a:sx n="124" d="100"/>
          <a:sy n="124" d="100"/>
        </p:scale>
        <p:origin x="672" y="102"/>
      </p:cViewPr>
      <p:guideLst>
        <p:guide orient="horz" pos="1620"/>
        <p:guide orient="horz" pos="3117"/>
        <p:guide orient="horz" pos="350"/>
        <p:guide orient="horz" pos="146"/>
        <p:guide orient="horz" pos="826"/>
        <p:guide orient="horz" pos="917"/>
        <p:guide orient="horz" pos="3003"/>
        <p:guide pos="2880"/>
        <p:guide pos="113"/>
        <p:guide pos="5647"/>
        <p:guide pos="5148"/>
        <p:guide pos="5035"/>
        <p:guide pos="226"/>
        <p:guide pos="553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-387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85B4C-A22D-49B9-92F2-B11E94297261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67375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2A805-C6E2-411F-9012-48835965073A}" type="datetimeFigureOut">
              <a:rPr lang="de-DE" smtClean="0"/>
              <a:pPr/>
              <a:t>05.07.2014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5EFEC1-7EDD-4199-82B3-194936FA7632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7346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geo-tagged articles</a:t>
            </a:r>
          </a:p>
        </p:txBody>
      </p:sp>
    </p:spTree>
    <p:extLst>
      <p:ext uri="{BB962C8B-B14F-4D97-AF65-F5344CB8AC3E}">
        <p14:creationId xmlns:p14="http://schemas.microsoft.com/office/powerpoint/2010/main" val="60481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PTNP – </a:t>
            </a:r>
            <a:r>
              <a:rPr lang="de-DE" dirty="0" err="1" smtClean="0"/>
              <a:t>Portugisische</a:t>
            </a:r>
            <a:r>
              <a:rPr lang="de-DE" baseline="0" dirty="0" smtClean="0"/>
              <a:t> Personen Normdatei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5898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1496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905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PTNP – </a:t>
            </a:r>
            <a:r>
              <a:rPr lang="de-DE" dirty="0" err="1" smtClean="0"/>
              <a:t>Portugisische</a:t>
            </a:r>
            <a:r>
              <a:rPr lang="de-DE" baseline="0" dirty="0" smtClean="0"/>
              <a:t> Personen Normdatei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7105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9117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5327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358775">
              <a:buNone/>
            </a:pPr>
            <a:r>
              <a:rPr lang="de-DE" sz="1800" dirty="0" smtClean="0"/>
              <a:t> Nutzer findet schneller die gewünschte Eigenschaft </a:t>
            </a:r>
          </a:p>
          <a:p>
            <a:pPr marL="358775" lvl="2" indent="0">
              <a:buNone/>
            </a:pPr>
            <a:r>
              <a:rPr lang="de-DE" dirty="0" smtClean="0"/>
              <a:t>	</a:t>
            </a:r>
            <a:r>
              <a:rPr lang="de-DE" sz="1800" dirty="0" smtClean="0">
                <a:solidFill>
                  <a:srgbClr val="00B050"/>
                </a:solidFill>
              </a:rPr>
              <a:t>Informationen</a:t>
            </a:r>
            <a:endParaRPr lang="de-DE" dirty="0" smtClean="0">
              <a:solidFill>
                <a:srgbClr val="00B050"/>
              </a:solidFill>
            </a:endParaRPr>
          </a:p>
          <a:p>
            <a:r>
              <a:rPr lang="de-DE" sz="1800" dirty="0" smtClean="0"/>
              <a:t> Nutzer wählen seltener irrtümlich nicht geeignete Eigenschaften aus</a:t>
            </a:r>
          </a:p>
          <a:p>
            <a:pPr marL="0" lvl="1" indent="0">
              <a:buNone/>
            </a:pPr>
            <a:r>
              <a:rPr lang="de-DE" dirty="0" smtClean="0"/>
              <a:t>	</a:t>
            </a:r>
            <a:r>
              <a:rPr lang="de-DE" sz="1800" dirty="0" smtClean="0">
                <a:solidFill>
                  <a:srgbClr val="00B050"/>
                </a:solidFill>
              </a:rPr>
              <a:t>Daten-Qualität 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109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358775">
              <a:buNone/>
            </a:pPr>
            <a:r>
              <a:rPr lang="de-DE" sz="1800" dirty="0" smtClean="0"/>
              <a:t> Nutzer findet schneller die gewünschte Eigenschaft </a:t>
            </a:r>
          </a:p>
          <a:p>
            <a:pPr marL="358775" lvl="2" indent="0">
              <a:buNone/>
            </a:pPr>
            <a:r>
              <a:rPr lang="de-DE" dirty="0" smtClean="0"/>
              <a:t>	</a:t>
            </a:r>
            <a:r>
              <a:rPr lang="de-DE" sz="1800" dirty="0" smtClean="0">
                <a:solidFill>
                  <a:srgbClr val="00B050"/>
                </a:solidFill>
              </a:rPr>
              <a:t>Informationen</a:t>
            </a:r>
            <a:endParaRPr lang="de-DE" dirty="0" smtClean="0">
              <a:solidFill>
                <a:srgbClr val="00B050"/>
              </a:solidFill>
            </a:endParaRPr>
          </a:p>
          <a:p>
            <a:r>
              <a:rPr lang="de-DE" sz="1800" dirty="0" smtClean="0"/>
              <a:t> Nutzer wählen seltener irrtümlich nicht geeignete Eigenschaften aus</a:t>
            </a:r>
          </a:p>
          <a:p>
            <a:pPr marL="0" lvl="1" indent="0">
              <a:buNone/>
            </a:pPr>
            <a:r>
              <a:rPr lang="de-DE" dirty="0" smtClean="0"/>
              <a:t>	</a:t>
            </a:r>
            <a:r>
              <a:rPr lang="de-DE" sz="1800" dirty="0" smtClean="0">
                <a:solidFill>
                  <a:srgbClr val="00B050"/>
                </a:solidFill>
              </a:rPr>
              <a:t>Daten-Qualität 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010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PTNP – </a:t>
            </a:r>
            <a:r>
              <a:rPr lang="de-DE" dirty="0" err="1" smtClean="0"/>
              <a:t>Portugisische</a:t>
            </a:r>
            <a:r>
              <a:rPr lang="de-DE" baseline="0" dirty="0" smtClean="0"/>
              <a:t> Personen Normdatei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1272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1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4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5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6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7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8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x_01_120pp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58775" y="1818089"/>
            <a:ext cx="8604875" cy="2949174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1028" name="Object 2"/>
          <p:cNvGraphicFramePr>
            <a:graphicFrameLocks noChangeAspect="1"/>
          </p:cNvGraphicFramePr>
          <p:nvPr/>
        </p:nvGraphicFramePr>
        <p:xfrm>
          <a:off x="5815482" y="179388"/>
          <a:ext cx="2412000" cy="1380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482" y="179388"/>
                        <a:ext cx="2412000" cy="138037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titel In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360000" y="2681262"/>
            <a:ext cx="8604000" cy="2088000"/>
          </a:xfrm>
          <a:prstGeom prst="rect">
            <a:avLst/>
          </a:prstGeom>
          <a:solidFill>
            <a:srgbClr val="F6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79512" y="2859782"/>
            <a:ext cx="8604000" cy="2086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360000" y="2859782"/>
            <a:ext cx="8424000" cy="190661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32511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2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34790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11267" name="Object 7"/>
          <p:cNvGraphicFramePr>
            <a:graphicFrameLocks noChangeAspect="1"/>
          </p:cNvGraphicFramePr>
          <p:nvPr/>
        </p:nvGraphicFramePr>
        <p:xfrm>
          <a:off x="7412038" y="195263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5" name="Image" r:id="rId3" imgW="3221337" imgH="1845301" progId="">
                  <p:embed/>
                </p:oleObj>
              </mc:Choice>
              <mc:Fallback>
                <p:oleObj name="Image" r:id="rId3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2038" y="195263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L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179511" y="231775"/>
            <a:ext cx="7813551" cy="1079500"/>
          </a:xfrm>
          <a:prstGeom prst="rect">
            <a:avLst/>
          </a:prstGeom>
        </p:spPr>
        <p:txBody>
          <a:bodyPr vert="horz" wrap="square" lIns="0" tIns="45720" rIns="91440" bIns="45720" rtlCol="0" anchor="t">
            <a:noAutofit/>
          </a:bodyPr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quarter" idx="10"/>
          </p:nvPr>
        </p:nvSpPr>
        <p:spPr>
          <a:xfrm>
            <a:off x="179387" y="1455738"/>
            <a:ext cx="7813675" cy="3312000"/>
          </a:xfrm>
        </p:spPr>
        <p:txBody>
          <a:bodyPr wrap="square"/>
          <a:lstStyle>
            <a:lvl1pPr marL="0" indent="0">
              <a:lnSpc>
                <a:spcPts val="1800"/>
              </a:lnSpc>
              <a:spcAft>
                <a:spcPts val="650"/>
              </a:spcAft>
              <a:buSzPct val="25000"/>
              <a:tabLst/>
              <a:defRPr sz="1600"/>
            </a:lvl1pPr>
            <a:lvl2pPr marL="358775" indent="-358775">
              <a:lnSpc>
                <a:spcPts val="1800"/>
              </a:lnSpc>
              <a:spcAft>
                <a:spcPts val="600"/>
              </a:spcAft>
              <a:defRPr sz="1600"/>
            </a:lvl2pPr>
            <a:lvl3pPr marL="719138" indent="-360363">
              <a:lnSpc>
                <a:spcPts val="1800"/>
              </a:lnSpc>
              <a:spcAft>
                <a:spcPts val="600"/>
              </a:spcAft>
              <a:defRPr sz="1600"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37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7F59DC8-C1BA-41CF-BB0E-590FBCD0ECE0}" type="datetime1">
              <a:rPr lang="de-DE" smtClean="0"/>
              <a:t>05.07.2014</a:t>
            </a:fld>
            <a:endParaRPr lang="de-DE" dirty="0"/>
          </a:p>
        </p:txBody>
      </p:sp>
      <p:sp>
        <p:nvSpPr>
          <p:cNvPr id="38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9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79512" y="231775"/>
            <a:ext cx="7813551" cy="10795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179388" y="1455263"/>
            <a:ext cx="3816548" cy="3312000"/>
          </a:xfrm>
        </p:spPr>
        <p:txBody>
          <a:bodyPr wrap="square"/>
          <a:lstStyle>
            <a:lvl1pPr>
              <a:buSzPct val="25000"/>
              <a:defRPr sz="1600"/>
            </a:lvl1pPr>
            <a:lvl2pPr>
              <a:defRPr sz="1600"/>
            </a:lvl2pPr>
            <a:lvl3pPr>
              <a:defRPr sz="1600"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5" name="Inhaltsplatzhalter 3"/>
          <p:cNvSpPr>
            <a:spLocks noGrp="1"/>
          </p:cNvSpPr>
          <p:nvPr>
            <p:ph sz="quarter" idx="11"/>
          </p:nvPr>
        </p:nvSpPr>
        <p:spPr>
          <a:xfrm>
            <a:off x="4176712" y="1455738"/>
            <a:ext cx="3816349" cy="3311525"/>
          </a:xfrm>
        </p:spPr>
        <p:txBody>
          <a:bodyPr/>
          <a:lstStyle>
            <a:lvl1pPr>
              <a:buSzPct val="25000"/>
              <a:buFont typeface="Verdana" pitchFamily="34" charset="0"/>
              <a:buChar char=" "/>
              <a:defRPr sz="1600"/>
            </a:lvl1pPr>
            <a:lvl2pPr>
              <a:defRPr sz="1600"/>
            </a:lvl2pPr>
            <a:lvl3pPr>
              <a:defRPr sz="1600"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33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E688D93-5728-49FD-B519-D81564D12493}" type="datetime1">
              <a:rPr lang="de-DE" smtClean="0"/>
              <a:t>05.07.2014</a:t>
            </a:fld>
            <a:endParaRPr lang="de-DE" dirty="0"/>
          </a:p>
        </p:txBody>
      </p:sp>
      <p:sp>
        <p:nvSpPr>
          <p:cNvPr id="34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5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33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8F5A8A5-FF05-4A5A-878D-3401A11BE5F3}" type="datetime1">
              <a:rPr lang="de-DE" smtClean="0"/>
              <a:t>05.07.2014</a:t>
            </a:fld>
            <a:endParaRPr lang="de-DE" dirty="0"/>
          </a:p>
        </p:txBody>
      </p:sp>
      <p:sp>
        <p:nvSpPr>
          <p:cNvPr id="34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5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04695-F8A5-415A-A9F4-158E2BE10F69}" type="datetime1">
              <a:rPr lang="de-DE" smtClean="0"/>
              <a:t>05.07.2014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144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254001" y="133350"/>
            <a:ext cx="8636000" cy="1285875"/>
          </a:xfrm>
          <a:prstGeom prst="rect">
            <a:avLst/>
          </a:prstGeom>
          <a:ln w="12700">
            <a:miter lim="400000"/>
          </a:ln>
        </p:spPr>
        <p:txBody>
          <a:bodyPr/>
          <a:lstStyle>
            <a:lvl1pPr defTabSz="304800">
              <a:defRPr sz="3800" cap="all">
                <a:solidFill>
                  <a:srgbClr val="535353"/>
                </a:solidFill>
                <a:uFillTx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8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xfrm>
            <a:off x="254001" y="1676400"/>
            <a:ext cx="8636000" cy="3076575"/>
          </a:xfrm>
          <a:prstGeom prst="rect">
            <a:avLst/>
          </a:prstGeom>
          <a:ln w="12700">
            <a:miter lim="400000"/>
          </a:ln>
        </p:spPr>
        <p:txBody>
          <a:bodyPr anchor="ctr"/>
          <a:lstStyle>
            <a:lvl1pPr marL="171450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1pPr>
            <a:lvl2pPr marL="409575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2pPr>
            <a:lvl3pPr marL="647700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3pPr>
            <a:lvl4pPr marL="885825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4pPr>
            <a:lvl5pPr marL="1123950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35184749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97" indent="-127397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478B-9DD4-4EAB-962F-AC3248FC2ED5}" type="datetime1">
              <a:rPr lang="de-DE" smtClean="0"/>
              <a:t>05.07.2014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649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x_01_120ppi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>
          <a:xfrm>
            <a:off x="358775" y="1818089"/>
            <a:ext cx="8604875" cy="2949174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2053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ex_02_120pp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60887" y="1818088"/>
            <a:ext cx="8603726" cy="2949175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3723878"/>
            <a:ext cx="8604000" cy="104338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3077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5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x_02_120pp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60887" y="1818088"/>
            <a:ext cx="8603726" cy="2949175"/>
          </a:xfrm>
          <a:prstGeom prst="rect">
            <a:avLst/>
          </a:prstGeom>
        </p:spPr>
      </p:pic>
      <p:sp>
        <p:nvSpPr>
          <p:cNvPr id="18" name="Rechteck 17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4100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8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2859782"/>
            <a:ext cx="8604000" cy="20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 descr="in_01_120ppi.png"/>
          <p:cNvPicPr>
            <a:picLocks noChangeAspect="1"/>
          </p:cNvPicPr>
          <p:nvPr/>
        </p:nvPicPr>
        <p:blipFill>
          <a:blip r:embed="rId3" cstate="print"/>
          <a:srcRect t="971" b="2948"/>
          <a:stretch>
            <a:fillRect/>
          </a:stretch>
        </p:blipFill>
        <p:spPr>
          <a:xfrm>
            <a:off x="360887" y="1312006"/>
            <a:ext cx="8603726" cy="3455988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2859782"/>
            <a:ext cx="8604000" cy="19800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028" name="Object 7"/>
          <p:cNvGraphicFramePr>
            <a:graphicFrameLocks noChangeAspect="1"/>
          </p:cNvGraphicFramePr>
          <p:nvPr/>
        </p:nvGraphicFramePr>
        <p:xfrm>
          <a:off x="7412014" y="194738"/>
          <a:ext cx="1573188" cy="9007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0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2014" y="194738"/>
                        <a:ext cx="1573188" cy="9007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08912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2859782"/>
            <a:ext cx="8604000" cy="2088064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 descr="in_01_120ppi.png"/>
          <p:cNvPicPr>
            <a:picLocks noChangeAspect="1"/>
          </p:cNvPicPr>
          <p:nvPr/>
        </p:nvPicPr>
        <p:blipFill>
          <a:blip r:embed="rId3" cstate="print"/>
          <a:srcRect t="971" b="2948"/>
          <a:stretch>
            <a:fillRect/>
          </a:stretch>
        </p:blipFill>
        <p:spPr>
          <a:xfrm>
            <a:off x="360887" y="1312006"/>
            <a:ext cx="8603726" cy="3455988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2859782"/>
            <a:ext cx="8604000" cy="1944049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7172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4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08912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>
          <a:xfrm>
            <a:off x="179512" y="2859782"/>
            <a:ext cx="8604000" cy="20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in_02_120ppi.png"/>
          <p:cNvPicPr>
            <a:picLocks noChangeAspect="1"/>
          </p:cNvPicPr>
          <p:nvPr/>
        </p:nvPicPr>
        <p:blipFill>
          <a:blip r:embed="rId3" cstate="print"/>
          <a:srcRect t="971" b="2948"/>
          <a:stretch>
            <a:fillRect/>
          </a:stretch>
        </p:blipFill>
        <p:spPr>
          <a:xfrm>
            <a:off x="360887" y="1311275"/>
            <a:ext cx="8603726" cy="3455988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179512" y="2859782"/>
            <a:ext cx="8604000" cy="19800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9220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8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7"/>
            <a:ext cx="8208912" cy="863365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Inter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179512" y="2859782"/>
            <a:ext cx="8604000" cy="2088064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 descr="in_02_120ppi.png"/>
          <p:cNvPicPr>
            <a:picLocks noChangeAspect="1"/>
          </p:cNvPicPr>
          <p:nvPr userDrawn="1"/>
        </p:nvPicPr>
        <p:blipFill>
          <a:blip r:embed="rId3" cstate="print"/>
          <a:srcRect t="971" b="2951"/>
          <a:stretch>
            <a:fillRect/>
          </a:stretch>
        </p:blipFill>
        <p:spPr>
          <a:xfrm>
            <a:off x="360613" y="1312006"/>
            <a:ext cx="8604000" cy="3455988"/>
          </a:xfrm>
          <a:prstGeom prst="rect">
            <a:avLst/>
          </a:prstGeom>
        </p:spPr>
      </p:pic>
      <p:graphicFrame>
        <p:nvGraphicFramePr>
          <p:cNvPr id="8196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8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/>
          <p:cNvSpPr/>
          <p:nvPr/>
        </p:nvSpPr>
        <p:spPr>
          <a:xfrm>
            <a:off x="179512" y="2859782"/>
            <a:ext cx="8604000" cy="1944049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2819"/>
            <a:ext cx="8208912" cy="86444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titel Ex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360000" y="2681262"/>
            <a:ext cx="8604000" cy="2088000"/>
          </a:xfrm>
          <a:prstGeom prst="rect">
            <a:avLst/>
          </a:prstGeom>
          <a:solidFill>
            <a:srgbClr val="F6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79512" y="2859782"/>
            <a:ext cx="8604000" cy="2086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360000" y="2859782"/>
            <a:ext cx="8424000" cy="190661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32511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2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34790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9220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8" name="Image" r:id="rId3" imgW="3221337" imgH="1845301" progId="">
                  <p:embed/>
                </p:oleObj>
              </mc:Choice>
              <mc:Fallback>
                <p:oleObj name="Image" r:id="rId3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79387" y="1455738"/>
            <a:ext cx="7813675" cy="3311524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de-DE" dirty="0" smtClean="0"/>
              <a:t>Text</a:t>
            </a:r>
          </a:p>
          <a:p>
            <a:pPr lvl="1"/>
            <a:r>
              <a:rPr lang="de-DE" dirty="0" smtClean="0"/>
              <a:t>Aufzählung</a:t>
            </a:r>
          </a:p>
          <a:p>
            <a:pPr lvl="2"/>
            <a:r>
              <a:rPr lang="de-DE" dirty="0" smtClean="0"/>
              <a:t>Unterpunkt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79511" y="231775"/>
            <a:ext cx="7813551" cy="1080000"/>
          </a:xfrm>
          <a:prstGeom prst="rect">
            <a:avLst/>
          </a:prstGeom>
        </p:spPr>
        <p:txBody>
          <a:bodyPr vert="horz" wrap="square" lIns="0" tIns="45720" rIns="91440" bIns="45720" rtlCol="0" anchor="t">
            <a:noAutofit/>
          </a:bodyPr>
          <a:lstStyle/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pic>
        <p:nvPicPr>
          <p:cNvPr id="6" name="Picture 25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22"/>
          <a:stretch>
            <a:fillRect/>
          </a:stretch>
        </p:blipFill>
        <p:spPr bwMode="auto">
          <a:xfrm>
            <a:off x="8158110" y="161105"/>
            <a:ext cx="828092" cy="4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1005C58-6B53-45DF-8D63-9586E5FF5A6D}" type="datetime1">
              <a:rPr lang="de-DE" smtClean="0"/>
              <a:t>05.07.2014</a:t>
            </a:fld>
            <a:endParaRPr lang="de-DE" dirty="0"/>
          </a:p>
        </p:txBody>
      </p:sp>
      <p:sp>
        <p:nvSpPr>
          <p:cNvPr id="50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1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7" r:id="rId8"/>
    <p:sldLayoutId id="2147483669" r:id="rId9"/>
    <p:sldLayoutId id="2147483676" r:id="rId10"/>
    <p:sldLayoutId id="2147483679" r:id="rId11"/>
    <p:sldLayoutId id="2147483671" r:id="rId12"/>
    <p:sldLayoutId id="2147483678" r:id="rId13"/>
    <p:sldLayoutId id="2147483682" r:id="rId14"/>
    <p:sldLayoutId id="2147483683" r:id="rId15"/>
    <p:sldLayoutId id="2147483684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000" b="0" kern="1200" baseline="0">
          <a:solidFill>
            <a:srgbClr val="DD6108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0"/>
        </a:spcBef>
        <a:spcAft>
          <a:spcPts val="650"/>
        </a:spcAft>
        <a:buClr>
          <a:schemeClr val="bg1"/>
        </a:buClr>
        <a:buSzPct val="25000"/>
        <a:buFont typeface="Verdana" pitchFamily="34" charset="0"/>
        <a:buChar char=" 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58775" indent="-358775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■"/>
        <a:defRPr sz="160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719138" indent="-360363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Verdana" pitchFamily="34" charset="0"/>
        <a:buChar char="□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67544" y="3507854"/>
            <a:ext cx="8208912" cy="125940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 dirty="0"/>
              <a:t>Sebastian </a:t>
            </a:r>
            <a:r>
              <a:rPr lang="de-DE" dirty="0" smtClean="0"/>
              <a:t>Brückner, </a:t>
            </a:r>
            <a:r>
              <a:rPr lang="de-DE" u="sng" dirty="0" smtClean="0"/>
              <a:t>Christian </a:t>
            </a:r>
            <a:r>
              <a:rPr lang="de-DE" u="sng" dirty="0"/>
              <a:t>Dullweber</a:t>
            </a:r>
            <a:r>
              <a:rPr lang="de-DE" dirty="0"/>
              <a:t>, Moritz </a:t>
            </a:r>
            <a:r>
              <a:rPr lang="de-DE" dirty="0" smtClean="0"/>
              <a:t>Finke, Alexander Lehmann,</a:t>
            </a:r>
          </a:p>
          <a:p>
            <a:pPr>
              <a:spcAft>
                <a:spcPts val="1200"/>
              </a:spcAft>
            </a:pPr>
            <a:r>
              <a:rPr lang="de-DE" dirty="0" smtClean="0"/>
              <a:t>Felix Niemeyer, </a:t>
            </a:r>
            <a:r>
              <a:rPr lang="de-DE" u="sng" dirty="0" smtClean="0"/>
              <a:t>Virginia Weidhaas</a:t>
            </a:r>
          </a:p>
          <a:p>
            <a:pPr>
              <a:spcAft>
                <a:spcPts val="600"/>
              </a:spcAft>
            </a:pPr>
            <a:r>
              <a:rPr lang="de-DE" dirty="0" smtClean="0"/>
              <a:t>Projektpartner: 	Wikimedia Deutschland e.V.</a:t>
            </a:r>
          </a:p>
          <a:p>
            <a:r>
              <a:rPr lang="de-DE" dirty="0" smtClean="0"/>
              <a:t>Betreuung: 	Fachgebiet Informationssysteme</a:t>
            </a:r>
          </a:p>
        </p:txBody>
      </p:sp>
      <p:sp>
        <p:nvSpPr>
          <p:cNvPr id="11" name="Titel 10"/>
          <p:cNvSpPr>
            <a:spLocks noGrp="1"/>
          </p:cNvSpPr>
          <p:nvPr>
            <p:ph type="ctrTitle"/>
          </p:nvPr>
        </p:nvSpPr>
        <p:spPr>
          <a:xfrm>
            <a:off x="467543" y="2859782"/>
            <a:ext cx="8208913" cy="648072"/>
          </a:xfrm>
        </p:spPr>
        <p:txBody>
          <a:bodyPr/>
          <a:lstStyle/>
          <a:p>
            <a:r>
              <a:rPr lang="de-DE" dirty="0"/>
              <a:t>Das Wissen der Welt erweitern – Big Data zum </a:t>
            </a:r>
            <a:r>
              <a:rPr lang="de-DE" dirty="0" smtClean="0"/>
              <a:t>Mitmachen</a:t>
            </a:r>
            <a:br>
              <a:rPr lang="de-DE" dirty="0" smtClean="0"/>
            </a:br>
            <a:r>
              <a:rPr lang="de-DE" sz="1400" dirty="0" smtClean="0"/>
              <a:t>Unterstützung der Datenvervollständigung von Wikidata mit Assoziationsregeln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71"/>
          <a:stretch/>
        </p:blipFill>
        <p:spPr bwMode="auto">
          <a:xfrm>
            <a:off x="-9294" y="699541"/>
            <a:ext cx="9153293" cy="4464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: Items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619672" y="1637456"/>
            <a:ext cx="3384376" cy="504056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8" idx="0"/>
          </p:cNvCxnSpPr>
          <p:nvPr/>
        </p:nvCxnSpPr>
        <p:spPr>
          <a:xfrm flipH="1" flipV="1">
            <a:off x="1907704" y="627534"/>
            <a:ext cx="1404156" cy="1009922"/>
          </a:xfrm>
          <a:prstGeom prst="line">
            <a:avLst/>
          </a:prstGeom>
          <a:ln w="2857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07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71"/>
          <a:stretch/>
        </p:blipFill>
        <p:spPr bwMode="auto">
          <a:xfrm>
            <a:off x="-9294" y="699541"/>
            <a:ext cx="9153293" cy="4464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Aussagen = Eigenschaft + Wert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691680" y="2762757"/>
            <a:ext cx="1842886" cy="313049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8" idx="0"/>
          </p:cNvCxnSpPr>
          <p:nvPr/>
        </p:nvCxnSpPr>
        <p:spPr>
          <a:xfrm flipV="1">
            <a:off x="2613123" y="664204"/>
            <a:ext cx="14661" cy="2098553"/>
          </a:xfrm>
          <a:prstGeom prst="line">
            <a:avLst/>
          </a:prstGeom>
          <a:ln w="2857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655853" y="2762096"/>
            <a:ext cx="1015039" cy="313710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17" idx="0"/>
          </p:cNvCxnSpPr>
          <p:nvPr/>
        </p:nvCxnSpPr>
        <p:spPr>
          <a:xfrm flipH="1" flipV="1">
            <a:off x="3995936" y="664204"/>
            <a:ext cx="167437" cy="2097892"/>
          </a:xfrm>
          <a:prstGeom prst="line">
            <a:avLst/>
          </a:prstGeom>
          <a:ln w="2857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660232" y="3435846"/>
            <a:ext cx="1944216" cy="1300356"/>
          </a:xfrm>
          <a:prstGeom prst="rect">
            <a:avLst/>
          </a:prstGeom>
          <a:ln w="6350"/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68580" tIns="34290" rIns="68580" bIns="34290" rtlCol="0">
            <a:spAutoFit/>
          </a:bodyPr>
          <a:lstStyle/>
          <a:p>
            <a:r>
              <a:rPr lang="de-DE" sz="2000" dirty="0" smtClean="0"/>
              <a:t>Diese Daten werden von </a:t>
            </a:r>
            <a:r>
              <a:rPr lang="de-DE" sz="2000" b="1" dirty="0" smtClean="0"/>
              <a:t>Nutzern</a:t>
            </a:r>
            <a:r>
              <a:rPr lang="de-DE" sz="2000" dirty="0" smtClean="0"/>
              <a:t> eingetragen!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3802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Brandenburg</a:t>
            </a:r>
          </a:p>
          <a:p>
            <a:endParaRPr lang="de-DE" dirty="0"/>
          </a:p>
          <a:p>
            <a:r>
              <a:rPr lang="de-DE" dirty="0" smtClean="0"/>
              <a:t>[</a:t>
            </a:r>
            <a:r>
              <a:rPr lang="de-DE" dirty="0" smtClean="0">
                <a:solidFill>
                  <a:srgbClr val="0070C0"/>
                </a:solidFill>
              </a:rPr>
              <a:t>hinzufügen</a:t>
            </a:r>
            <a:r>
              <a:rPr lang="de-DE" dirty="0" smtClean="0"/>
              <a:t>]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251520" y="2602771"/>
            <a:ext cx="2664296" cy="16948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 err="1" smtClean="0"/>
              <a:t>Pokedex</a:t>
            </a:r>
            <a:r>
              <a:rPr lang="de-DE" dirty="0" smtClean="0"/>
              <a:t>-ID</a:t>
            </a:r>
          </a:p>
          <a:p>
            <a:r>
              <a:rPr lang="de-DE" dirty="0" smtClean="0"/>
              <a:t>PTNP</a:t>
            </a:r>
          </a:p>
          <a:p>
            <a:r>
              <a:rPr lang="de-DE" dirty="0" err="1" smtClean="0"/>
              <a:t>Pegi</a:t>
            </a:r>
            <a:r>
              <a:rPr lang="de-DE" dirty="0" smtClean="0"/>
              <a:t>-Altersfreigabe</a:t>
            </a:r>
          </a:p>
          <a:p>
            <a:r>
              <a:rPr lang="de-DE" dirty="0" smtClean="0"/>
              <a:t>Premiere</a:t>
            </a:r>
          </a:p>
          <a:p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- bisher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12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251520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251520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b="1" dirty="0" smtClean="0"/>
              <a:t>P</a:t>
            </a:r>
            <a:endParaRPr lang="de-DE" b="1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942056" y="2310568"/>
            <a:ext cx="2606942" cy="1856780"/>
            <a:chOff x="5942056" y="2310568"/>
            <a:chExt cx="2606942" cy="1856780"/>
          </a:xfrm>
        </p:grpSpPr>
        <p:pic>
          <p:nvPicPr>
            <p:cNvPr id="13314" name="Picture 2" descr="http://img2.wikia.nocookie.net/__cb20140410195908/pokemon/images/4/48/025Pikachu_OS_anim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2056" y="2310568"/>
              <a:ext cx="1862828" cy="1856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feld 1"/>
            <p:cNvSpPr txBox="1"/>
            <p:nvPr/>
          </p:nvSpPr>
          <p:spPr>
            <a:xfrm>
              <a:off x="7804884" y="2630577"/>
              <a:ext cx="74411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0" dirty="0" smtClean="0">
                  <a:solidFill>
                    <a:srgbClr val="FF0000"/>
                  </a:solidFill>
                </a:rPr>
                <a:t>?</a:t>
              </a:r>
              <a:endParaRPr lang="de-D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81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animBg="1"/>
      <p:bldP spid="7" grpId="0" animBg="1"/>
      <p:bldP spid="9" grpId="0" uiExpan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3600" dirty="0" smtClean="0"/>
              <a:t>Vorschläge für Eigenschaften</a:t>
            </a:r>
            <a:endParaRPr lang="de-DE" sz="3600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4400" b="1" dirty="0" err="1" smtClean="0"/>
              <a:t>PropertySuggester</a:t>
            </a:r>
            <a:endParaRPr lang="de-DE" sz="1800" b="1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0" y="4911725"/>
            <a:ext cx="215900" cy="180975"/>
          </a:xfrm>
        </p:spPr>
        <p:txBody>
          <a:bodyPr/>
          <a:lstStyle/>
          <a:p>
            <a:fld id="{AD7EDDA2-D529-494D-8DD4-5843EC9A48A2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043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9" name="Picture 7" descr="C:\repos\wikidata.lib\visualisation\vis ohne waisen 2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" t="13997" r="-1" b="13791"/>
          <a:stretch/>
        </p:blipFill>
        <p:spPr bwMode="auto">
          <a:xfrm>
            <a:off x="1987779" y="48694"/>
            <a:ext cx="4886971" cy="507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1" name="Picture 9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98" t="47524" r="22969" b="122"/>
          <a:stretch/>
        </p:blipFill>
        <p:spPr bwMode="auto">
          <a:xfrm>
            <a:off x="3922776" y="1115568"/>
            <a:ext cx="5020056" cy="264261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9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22222E-6 L -0.21285 -0.00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42" y="-15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" dur="indefinite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Brandenburg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de-DE" b="1" dirty="0"/>
          </a:p>
        </p:txBody>
      </p:sp>
      <p:sp>
        <p:nvSpPr>
          <p:cNvPr id="11" name="Rechteck 10"/>
          <p:cNvSpPr/>
          <p:nvPr/>
        </p:nvSpPr>
        <p:spPr>
          <a:xfrm>
            <a:off x="251520" y="2605120"/>
            <a:ext cx="2664296" cy="16948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/>
              <a:t>Ortsvorwahl</a:t>
            </a:r>
          </a:p>
          <a:p>
            <a:r>
              <a:rPr lang="de-DE" dirty="0" smtClean="0"/>
              <a:t>Gemeinsame Grenze</a:t>
            </a:r>
          </a:p>
          <a:p>
            <a:r>
              <a:rPr lang="de-DE" dirty="0" smtClean="0"/>
              <a:t>Postleitzahl</a:t>
            </a:r>
          </a:p>
          <a:p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– mit Eigenschafts-Vorschlägen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15</a:t>
            </a:fld>
            <a:endParaRPr lang="de-DE"/>
          </a:p>
        </p:txBody>
      </p:sp>
      <p:sp>
        <p:nvSpPr>
          <p:cNvPr id="7" name="Ellipse 6"/>
          <p:cNvSpPr/>
          <p:nvPr/>
        </p:nvSpPr>
        <p:spPr>
          <a:xfrm>
            <a:off x="179512" y="1275606"/>
            <a:ext cx="1918309" cy="394567"/>
          </a:xfrm>
          <a:prstGeom prst="ellipse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400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Brandenburg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b="1" dirty="0" smtClean="0"/>
              <a:t>P</a:t>
            </a:r>
            <a:endParaRPr lang="de-DE" b="1" dirty="0"/>
          </a:p>
        </p:txBody>
      </p:sp>
      <p:sp>
        <p:nvSpPr>
          <p:cNvPr id="11" name="Rechteck 10"/>
          <p:cNvSpPr/>
          <p:nvPr/>
        </p:nvSpPr>
        <p:spPr>
          <a:xfrm>
            <a:off x="251520" y="2605120"/>
            <a:ext cx="2664296" cy="16948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 smtClean="0"/>
              <a:t>Postleitzahl</a:t>
            </a:r>
          </a:p>
          <a:p>
            <a:r>
              <a:rPr lang="de-DE" dirty="0" smtClean="0"/>
              <a:t>Partnerstadt</a:t>
            </a:r>
          </a:p>
          <a:p>
            <a:r>
              <a:rPr lang="de-DE" dirty="0" smtClean="0"/>
              <a:t>Parlament</a:t>
            </a:r>
          </a:p>
          <a:p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– mit </a:t>
            </a:r>
            <a:r>
              <a:rPr lang="de-DE" dirty="0"/>
              <a:t>Eigenschafts-Vorschlägen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619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Brandenburg</a:t>
            </a:r>
          </a:p>
          <a:p>
            <a:r>
              <a:rPr lang="de-DE" b="1" dirty="0"/>
              <a:t>Postleitzahl	</a:t>
            </a:r>
            <a:r>
              <a:rPr lang="de-DE" b="1" dirty="0" smtClean="0"/>
              <a:t>	</a:t>
            </a:r>
            <a:r>
              <a:rPr lang="de-DE" b="1" dirty="0" smtClean="0"/>
              <a:t>14401 </a:t>
            </a:r>
            <a:r>
              <a:rPr lang="de-DE" b="1" dirty="0"/>
              <a:t>- 14482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– mit </a:t>
            </a:r>
            <a:r>
              <a:rPr lang="de-DE" dirty="0"/>
              <a:t>Eigenschafts-Vorschlägen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25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Brandenburg</a:t>
            </a:r>
          </a:p>
          <a:p>
            <a:r>
              <a:rPr lang="de-DE" dirty="0" smtClean="0"/>
              <a:t>Postleitzahl		</a:t>
            </a:r>
            <a:r>
              <a:rPr lang="de-DE" dirty="0" smtClean="0"/>
              <a:t>14401 </a:t>
            </a:r>
            <a:r>
              <a:rPr lang="de-DE" dirty="0"/>
              <a:t>- 14482</a:t>
            </a:r>
            <a:endParaRPr lang="de-DE" dirty="0"/>
          </a:p>
          <a:p>
            <a:r>
              <a:rPr lang="de-DE" b="1" dirty="0" smtClean="0"/>
              <a:t>Staat</a:t>
            </a:r>
            <a:endParaRPr lang="de-DE" b="1" dirty="0"/>
          </a:p>
        </p:txBody>
      </p:sp>
      <p:sp>
        <p:nvSpPr>
          <p:cNvPr id="9" name="Rechteck 8"/>
          <p:cNvSpPr/>
          <p:nvPr/>
        </p:nvSpPr>
        <p:spPr>
          <a:xfrm>
            <a:off x="2860911" y="2418580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de-DE" b="1" dirty="0"/>
          </a:p>
        </p:txBody>
      </p:sp>
      <p:sp>
        <p:nvSpPr>
          <p:cNvPr id="10" name="Rechteck 9"/>
          <p:cNvSpPr/>
          <p:nvPr/>
        </p:nvSpPr>
        <p:spPr>
          <a:xfrm>
            <a:off x="2862151" y="2418580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b="1" dirty="0" smtClean="0"/>
              <a:t>D</a:t>
            </a:r>
            <a:endParaRPr lang="de-DE" b="1" dirty="0"/>
          </a:p>
        </p:txBody>
      </p:sp>
      <p:sp>
        <p:nvSpPr>
          <p:cNvPr id="11" name="Rechteck 10"/>
          <p:cNvSpPr/>
          <p:nvPr/>
        </p:nvSpPr>
        <p:spPr>
          <a:xfrm>
            <a:off x="2862151" y="2893152"/>
            <a:ext cx="2664296" cy="16948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/>
              <a:t>Dinosaurier</a:t>
            </a:r>
          </a:p>
          <a:p>
            <a:r>
              <a:rPr lang="de-DE" dirty="0" smtClean="0"/>
              <a:t>Don Quijote</a:t>
            </a:r>
          </a:p>
          <a:p>
            <a:r>
              <a:rPr lang="de-DE" dirty="0" smtClean="0"/>
              <a:t>Das Leben, das Uni…</a:t>
            </a:r>
          </a:p>
          <a:p>
            <a:r>
              <a:rPr lang="de-DE" dirty="0" smtClean="0"/>
              <a:t>Dubai</a:t>
            </a:r>
          </a:p>
          <a:p>
            <a:r>
              <a:rPr lang="de-DE" dirty="0" smtClean="0"/>
              <a:t>Dienstag</a:t>
            </a:r>
          </a:p>
          <a:p>
            <a:r>
              <a:rPr lang="de-DE" dirty="0" smtClean="0"/>
              <a:t>…</a:t>
            </a:r>
          </a:p>
        </p:txBody>
      </p:sp>
      <p:sp>
        <p:nvSpPr>
          <p:cNvPr id="8" name="Rechteck 7"/>
          <p:cNvSpPr/>
          <p:nvPr/>
        </p:nvSpPr>
        <p:spPr>
          <a:xfrm>
            <a:off x="2861531" y="2889029"/>
            <a:ext cx="2664296" cy="16948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 smtClean="0"/>
              <a:t>Dessertbananen</a:t>
            </a:r>
          </a:p>
          <a:p>
            <a:r>
              <a:rPr lang="de-DE" dirty="0" smtClean="0"/>
              <a:t>Deutsch</a:t>
            </a:r>
          </a:p>
          <a:p>
            <a:r>
              <a:rPr lang="de-DE" dirty="0" smtClean="0"/>
              <a:t>Deutschland</a:t>
            </a:r>
          </a:p>
          <a:p>
            <a:r>
              <a:rPr lang="de-DE" dirty="0" smtClean="0"/>
              <a:t>Dezember</a:t>
            </a:r>
          </a:p>
          <a:p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2861531" y="2418580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b="1" dirty="0" smtClean="0"/>
              <a:t>De</a:t>
            </a:r>
            <a:endParaRPr lang="de-DE" b="1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– bisher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18</a:t>
            </a:fld>
            <a:endParaRPr lang="de-DE"/>
          </a:p>
        </p:txBody>
      </p:sp>
      <p:grpSp>
        <p:nvGrpSpPr>
          <p:cNvPr id="2" name="Gruppieren 1"/>
          <p:cNvGrpSpPr/>
          <p:nvPr/>
        </p:nvGrpSpPr>
        <p:grpSpPr>
          <a:xfrm>
            <a:off x="6113026" y="2437754"/>
            <a:ext cx="2435972" cy="1709084"/>
            <a:chOff x="6113026" y="2437754"/>
            <a:chExt cx="2435972" cy="1709084"/>
          </a:xfrm>
        </p:grpSpPr>
        <p:pic>
          <p:nvPicPr>
            <p:cNvPr id="12" name="Picture 2" descr="http://www.wall-art.de/out/pictures/generated/product/2/680_472_80/Wandtattoo-in-einem-land-vor-unserer-zeit-Littlefoot-2-einzeln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53" r="11692"/>
            <a:stretch/>
          </p:blipFill>
          <p:spPr bwMode="auto">
            <a:xfrm>
              <a:off x="6113026" y="2437754"/>
              <a:ext cx="1880036" cy="1709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feld 12"/>
            <p:cNvSpPr txBox="1"/>
            <p:nvPr/>
          </p:nvSpPr>
          <p:spPr>
            <a:xfrm>
              <a:off x="7804884" y="2630577"/>
              <a:ext cx="74411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0" dirty="0" smtClean="0">
                  <a:solidFill>
                    <a:srgbClr val="FF0000"/>
                  </a:solidFill>
                </a:rPr>
                <a:t>?</a:t>
              </a:r>
              <a:endParaRPr lang="de-DE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5946599" y="2643758"/>
            <a:ext cx="2609875" cy="1406669"/>
            <a:chOff x="5946599" y="2643758"/>
            <a:chExt cx="2609875" cy="1406669"/>
          </a:xfrm>
        </p:grpSpPr>
        <p:pic>
          <p:nvPicPr>
            <p:cNvPr id="14340" name="Picture 4" descr="http://www.swissfamily.ch/fileadmin/swissfamily/articles/05.Gesundheit/550_Banane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50" r="5242"/>
            <a:stretch/>
          </p:blipFill>
          <p:spPr bwMode="auto">
            <a:xfrm>
              <a:off x="5946599" y="2677245"/>
              <a:ext cx="1944216" cy="1373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feld 14"/>
            <p:cNvSpPr txBox="1"/>
            <p:nvPr/>
          </p:nvSpPr>
          <p:spPr>
            <a:xfrm>
              <a:off x="7812360" y="2643758"/>
              <a:ext cx="74411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0" dirty="0" smtClean="0">
                  <a:solidFill>
                    <a:srgbClr val="FF0000"/>
                  </a:solidFill>
                </a:rPr>
                <a:t>?</a:t>
              </a:r>
              <a:endParaRPr lang="de-D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000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8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Brandenburg</a:t>
            </a:r>
          </a:p>
          <a:p>
            <a:r>
              <a:rPr lang="de-DE" dirty="0"/>
              <a:t>Postleitzahl		</a:t>
            </a:r>
            <a:r>
              <a:rPr lang="de-DE" dirty="0" smtClean="0"/>
              <a:t>14401 - 14482</a:t>
            </a:r>
            <a:endParaRPr lang="de-DE" dirty="0"/>
          </a:p>
          <a:p>
            <a:endParaRPr lang="de-DE" dirty="0"/>
          </a:p>
          <a:p>
            <a:r>
              <a:rPr lang="de-DE" b="1" dirty="0" smtClean="0"/>
              <a:t>Staat</a:t>
            </a:r>
            <a:endParaRPr lang="de-DE" b="1" dirty="0"/>
          </a:p>
        </p:txBody>
      </p:sp>
      <p:sp>
        <p:nvSpPr>
          <p:cNvPr id="10" name="Rechteck 9"/>
          <p:cNvSpPr/>
          <p:nvPr/>
        </p:nvSpPr>
        <p:spPr>
          <a:xfrm>
            <a:off x="2862151" y="2427734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de-DE" b="1" dirty="0"/>
          </a:p>
        </p:txBody>
      </p:sp>
      <p:sp>
        <p:nvSpPr>
          <p:cNvPr id="11" name="Rechteck 10"/>
          <p:cNvSpPr/>
          <p:nvPr/>
        </p:nvSpPr>
        <p:spPr>
          <a:xfrm>
            <a:off x="2862151" y="2902306"/>
            <a:ext cx="2664296" cy="47068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 smtClean="0"/>
              <a:t>Deutschland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– mit Wert-Vorschlägen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19</a:t>
            </a:fld>
            <a:endParaRPr lang="de-DE"/>
          </a:p>
        </p:txBody>
      </p:sp>
      <p:sp>
        <p:nvSpPr>
          <p:cNvPr id="2" name="Ellipse 1"/>
          <p:cNvSpPr/>
          <p:nvPr/>
        </p:nvSpPr>
        <p:spPr>
          <a:xfrm>
            <a:off x="2862151" y="1556916"/>
            <a:ext cx="1853865" cy="394567"/>
          </a:xfrm>
          <a:prstGeom prst="ellipse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591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i="1" dirty="0"/>
          </a:p>
        </p:txBody>
      </p:sp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de-DE" b="1" dirty="0" smtClean="0"/>
              <a:t>Englische</a:t>
            </a:r>
            <a:r>
              <a:rPr lang="de-DE" dirty="0" smtClean="0"/>
              <a:t> Wikipedia</a:t>
            </a:r>
            <a:endParaRPr dirty="0"/>
          </a:p>
        </p:txBody>
      </p:sp>
      <p:sp>
        <p:nvSpPr>
          <p:cNvPr id="2" name="Textfeld 1"/>
          <p:cNvSpPr txBox="1"/>
          <p:nvPr/>
        </p:nvSpPr>
        <p:spPr>
          <a:xfrm>
            <a:off x="5940152" y="4659982"/>
            <a:ext cx="249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dirty="0" smtClean="0">
                <a:solidFill>
                  <a:schemeClr val="bg1"/>
                </a:solidFill>
              </a:rPr>
              <a:t>4,5 Millionen Artikel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82105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79387" y="1168326"/>
            <a:ext cx="8785101" cy="3347640"/>
          </a:xfrm>
        </p:spPr>
        <p:txBody>
          <a:bodyPr/>
          <a:lstStyle/>
          <a:p>
            <a:pPr marL="0" lvl="1" indent="0" algn="ctr">
              <a:buNone/>
            </a:pPr>
            <a:r>
              <a:rPr lang="de-DE" sz="2800" dirty="0" smtClean="0"/>
              <a:t>Vorteile des </a:t>
            </a:r>
            <a:r>
              <a:rPr lang="de-DE" sz="2800" dirty="0" err="1" smtClean="0"/>
              <a:t>PropertySuggesters</a:t>
            </a:r>
            <a:endParaRPr lang="de-DE" sz="2800" dirty="0"/>
          </a:p>
          <a:p>
            <a:pPr marL="0" lvl="1" indent="0" algn="ctr">
              <a:buNone/>
            </a:pPr>
            <a:endParaRPr lang="de-DE" sz="2800" dirty="0" smtClean="0"/>
          </a:p>
          <a:p>
            <a:pPr marL="0" lvl="1" indent="0" algn="ctr">
              <a:buNone/>
            </a:pPr>
            <a:endParaRPr lang="de-DE" sz="2800" dirty="0"/>
          </a:p>
          <a:p>
            <a:pPr marL="0" lvl="1" indent="0" algn="ctr">
              <a:buNone/>
            </a:pPr>
            <a:r>
              <a:rPr lang="de-DE" sz="2400" dirty="0" smtClean="0"/>
              <a:t>Mehr Informationen</a:t>
            </a:r>
          </a:p>
          <a:p>
            <a:pPr marL="0" lvl="1" indent="0" algn="ctr">
              <a:buNone/>
            </a:pPr>
            <a:endParaRPr lang="de-DE" sz="2400" dirty="0" smtClean="0"/>
          </a:p>
          <a:p>
            <a:pPr marL="0" lvl="1" indent="0" algn="ctr">
              <a:buNone/>
            </a:pPr>
            <a:r>
              <a:rPr lang="de-DE" sz="2400" dirty="0" smtClean="0"/>
              <a:t>Bessere Datenqualität</a:t>
            </a:r>
          </a:p>
          <a:p>
            <a:pPr marL="0" lvl="1" indent="0" algn="ctr">
              <a:buNone/>
            </a:pPr>
            <a:endParaRPr lang="de-DE" sz="2800" dirty="0" smtClean="0"/>
          </a:p>
          <a:p>
            <a:pPr marL="0" lvl="1" indent="0" algn="ctr">
              <a:buNone/>
            </a:pPr>
            <a:endParaRPr lang="de-DE" sz="2800" dirty="0" smtClean="0"/>
          </a:p>
          <a:p>
            <a:pPr marL="0" lvl="1" indent="0" algn="ctr">
              <a:buNone/>
            </a:pPr>
            <a:endParaRPr lang="de-DE" sz="2800" dirty="0" smtClean="0"/>
          </a:p>
          <a:p>
            <a:pPr marL="0" lvl="1" indent="0" algn="ctr">
              <a:buNone/>
            </a:pPr>
            <a:r>
              <a:rPr lang="de-DE" sz="3200" dirty="0" smtClean="0"/>
              <a:t>Auf </a:t>
            </a:r>
            <a:r>
              <a:rPr lang="de-DE" sz="3200" dirty="0" err="1"/>
              <a:t>Wikidata</a:t>
            </a:r>
            <a:r>
              <a:rPr lang="de-DE" sz="3200" dirty="0"/>
              <a:t> </a:t>
            </a:r>
            <a:r>
              <a:rPr lang="de-DE" sz="3200" dirty="0">
                <a:solidFill>
                  <a:srgbClr val="008000"/>
                </a:solidFill>
              </a:rPr>
              <a:t>verfügbar</a:t>
            </a:r>
            <a:r>
              <a:rPr lang="de-DE" sz="3200" dirty="0"/>
              <a:t> </a:t>
            </a:r>
            <a:r>
              <a:rPr lang="de-DE" sz="3200" dirty="0" smtClean="0"/>
              <a:t>seit dem 1. Juli!</a:t>
            </a:r>
            <a:endParaRPr lang="de-DE" sz="3200" dirty="0"/>
          </a:p>
          <a:p>
            <a:pPr marL="0" lvl="1" indent="0" algn="ctr"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3" name="Rectangle 2"/>
          <p:cNvSpPr/>
          <p:nvPr/>
        </p:nvSpPr>
        <p:spPr>
          <a:xfrm rot="21069237">
            <a:off x="382176" y="1076208"/>
            <a:ext cx="8309258" cy="2202753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800" dirty="0" smtClean="0"/>
              <a:t>„</a:t>
            </a:r>
            <a:r>
              <a:rPr lang="de-DE" sz="2800" dirty="0" err="1" smtClean="0"/>
              <a:t>Wikidata</a:t>
            </a:r>
            <a:r>
              <a:rPr lang="de-DE" sz="2800" dirty="0" smtClean="0"/>
              <a:t> just </a:t>
            </a:r>
            <a:r>
              <a:rPr lang="de-DE" sz="2800" dirty="0" err="1" smtClean="0"/>
              <a:t>got</a:t>
            </a:r>
            <a:r>
              <a:rPr lang="de-DE" sz="2800" dirty="0" smtClean="0"/>
              <a:t> 10 </a:t>
            </a:r>
            <a:r>
              <a:rPr lang="de-DE" sz="2800" dirty="0" err="1" smtClean="0"/>
              <a:t>times</a:t>
            </a:r>
            <a:r>
              <a:rPr lang="de-DE" sz="2800" dirty="0" smtClean="0"/>
              <a:t> </a:t>
            </a:r>
            <a:r>
              <a:rPr lang="de-DE" sz="2800" dirty="0" err="1" smtClean="0"/>
              <a:t>easier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use</a:t>
            </a:r>
            <a:r>
              <a:rPr lang="de-DE" sz="2800" dirty="0" smtClean="0"/>
              <a:t>“</a:t>
            </a:r>
          </a:p>
          <a:p>
            <a:pPr algn="ctr"/>
            <a:r>
              <a:rPr lang="de-DE" dirty="0" smtClean="0"/>
              <a:t>- Lydia </a:t>
            </a:r>
            <a:r>
              <a:rPr lang="de-DE" dirty="0" err="1" smtClean="0"/>
              <a:t>Pintscher</a:t>
            </a:r>
            <a:r>
              <a:rPr lang="de-DE" dirty="0" smtClean="0"/>
              <a:t>, </a:t>
            </a:r>
            <a:r>
              <a:rPr lang="de-DE" dirty="0" err="1" smtClean="0"/>
              <a:t>Product</a:t>
            </a:r>
            <a:r>
              <a:rPr lang="de-DE" dirty="0" smtClean="0"/>
              <a:t> Manager </a:t>
            </a:r>
            <a:r>
              <a:rPr lang="de-DE" dirty="0" err="1" smtClean="0"/>
              <a:t>Wikidata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18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1" y="411630"/>
            <a:ext cx="8784977" cy="1080000"/>
          </a:xfrm>
        </p:spPr>
        <p:txBody>
          <a:bodyPr/>
          <a:lstStyle/>
          <a:p>
            <a:pPr algn="ctr"/>
            <a:r>
              <a:rPr lang="de-DE" sz="2800" dirty="0" smtClean="0">
                <a:solidFill>
                  <a:srgbClr val="C00000"/>
                </a:solidFill>
              </a:rPr>
              <a:t>Macht mit auf </a:t>
            </a:r>
            <a:r>
              <a:rPr lang="de-DE" sz="2800" u="sng" dirty="0" smtClean="0">
                <a:solidFill>
                  <a:srgbClr val="C00000"/>
                </a:solidFill>
              </a:rPr>
              <a:t>www.wikidata.org</a:t>
            </a:r>
            <a:endParaRPr lang="de-DE" sz="2800" u="sng" dirty="0">
              <a:solidFill>
                <a:srgbClr val="C00000"/>
              </a:solidFill>
            </a:endParaRP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926548"/>
            <a:ext cx="4752528" cy="3362412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897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repos\wikidata.lib\documents\2014-07-07 Bachelorpodium\Pictur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-1588"/>
            <a:ext cx="9155113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Shape 123"/>
          <p:cNvSpPr/>
          <p:nvPr/>
        </p:nvSpPr>
        <p:spPr>
          <a:xfrm>
            <a:off x="2476500" y="4557356"/>
            <a:ext cx="4203701" cy="55015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675" tIns="66675" rIns="66675" bIns="66675">
            <a:spAutoFit/>
          </a:bodyPr>
          <a:lstStyle>
            <a:lvl1pPr algn="ctr" defTabSz="406400">
              <a:buClr>
                <a:srgbClr val="F2F2F2"/>
              </a:buClr>
              <a:defRPr sz="3600">
                <a:solidFill>
                  <a:srgbClr val="F2F2F2"/>
                </a:solidFill>
                <a:uFill>
                  <a:solidFill>
                    <a:srgbClr val="F2F2F2"/>
                  </a:solidFill>
                </a:u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7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Französische</a:t>
            </a:r>
            <a:r>
              <a:rPr lang="en-US" dirty="0" smtClean="0"/>
              <a:t> Wikipedia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5940152" y="4659982"/>
            <a:ext cx="249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dirty="0" smtClean="0">
                <a:solidFill>
                  <a:schemeClr val="bg1"/>
                </a:solidFill>
              </a:rPr>
              <a:t>1,5 Millionen Artikel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6098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Italienische</a:t>
            </a:r>
            <a:r>
              <a:rPr lang="de-DE" dirty="0" smtClean="0"/>
              <a:t> Wikipedia</a:t>
            </a:r>
            <a:endParaRPr lang="en-US" dirty="0"/>
          </a:p>
        </p:txBody>
      </p:sp>
      <p:sp>
        <p:nvSpPr>
          <p:cNvPr id="4" name="Textfeld 3"/>
          <p:cNvSpPr txBox="1"/>
          <p:nvPr/>
        </p:nvSpPr>
        <p:spPr>
          <a:xfrm>
            <a:off x="5940152" y="4659982"/>
            <a:ext cx="249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dirty="0" smtClean="0">
                <a:solidFill>
                  <a:schemeClr val="bg1"/>
                </a:solidFill>
              </a:rPr>
              <a:t>1,1 Millionen Artikel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087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37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Türkische </a:t>
            </a:r>
            <a:r>
              <a:rPr lang="de-DE" dirty="0" smtClean="0"/>
              <a:t>Wikipedia</a:t>
            </a:r>
            <a:endParaRPr lang="en-US" dirty="0"/>
          </a:p>
        </p:txBody>
      </p:sp>
      <p:sp>
        <p:nvSpPr>
          <p:cNvPr id="6" name="Textfeld 5"/>
          <p:cNvSpPr txBox="1"/>
          <p:nvPr/>
        </p:nvSpPr>
        <p:spPr>
          <a:xfrm>
            <a:off x="6444208" y="4659982"/>
            <a:ext cx="198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dirty="0" smtClean="0">
                <a:solidFill>
                  <a:schemeClr val="bg1"/>
                </a:solidFill>
              </a:rPr>
              <a:t>230.000 Artikel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69560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repos\Wikidata.lib\documents\2014-07-07 Bachelorpodium\wikidatama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14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Wikidata</a:t>
            </a:r>
            <a:endParaRPr lang="en-US" b="1" dirty="0"/>
          </a:p>
        </p:txBody>
      </p:sp>
      <p:sp>
        <p:nvSpPr>
          <p:cNvPr id="4" name="Textfeld 3"/>
          <p:cNvSpPr txBox="1"/>
          <p:nvPr/>
        </p:nvSpPr>
        <p:spPr>
          <a:xfrm>
            <a:off x="6012160" y="4659982"/>
            <a:ext cx="2408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dirty="0" smtClean="0">
                <a:solidFill>
                  <a:schemeClr val="bg1"/>
                </a:solidFill>
              </a:rPr>
              <a:t>15 Millionen Artikel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943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5" name="TextBox 4"/>
          <p:cNvSpPr txBox="1"/>
          <p:nvPr/>
        </p:nvSpPr>
        <p:spPr>
          <a:xfrm>
            <a:off x="1367643" y="771550"/>
            <a:ext cx="6408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Wikidata</a:t>
            </a:r>
            <a:r>
              <a:rPr lang="de-DE" sz="2000" dirty="0"/>
              <a:t> speichert Wissen </a:t>
            </a:r>
            <a:r>
              <a:rPr lang="de-DE" sz="2000" i="1" dirty="0"/>
              <a:t>strukturiert</a:t>
            </a:r>
            <a:r>
              <a:rPr lang="de-DE" sz="2000" dirty="0"/>
              <a:t> und </a:t>
            </a:r>
          </a:p>
          <a:p>
            <a:pPr algn="ctr"/>
            <a:r>
              <a:rPr lang="de-DE" sz="2000" i="1" dirty="0" smtClean="0"/>
              <a:t>unabhängig </a:t>
            </a:r>
            <a:r>
              <a:rPr lang="de-DE" sz="2000" i="1" dirty="0"/>
              <a:t>von Sprachen</a:t>
            </a:r>
            <a:endParaRPr lang="en-US" sz="2000" i="1" dirty="0"/>
          </a:p>
        </p:txBody>
      </p:sp>
      <p:pic>
        <p:nvPicPr>
          <p:cNvPr id="6" name="Picture 4" descr="http://upload.wikimedia.org/wikipedia/commons/thumb/6/66/Wikidata-logo-en.svg/500px-Wikidata-logo-e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144" y="1635646"/>
            <a:ext cx="3641712" cy="2277284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30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Wikidata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5103" y="4975592"/>
            <a:ext cx="139068" cy="116438"/>
          </a:xfrm>
        </p:spPr>
        <p:txBody>
          <a:bodyPr/>
          <a:lstStyle/>
          <a:p>
            <a:fld id="{1836B242-8B9E-44AA-8C45-F3E8273E0405}" type="slidenum">
              <a:rPr lang="de-DE" smtClean="0"/>
              <a:t>8</a:t>
            </a:fld>
            <a:endParaRPr lang="de-DE"/>
          </a:p>
        </p:txBody>
      </p:sp>
      <p:grpSp>
        <p:nvGrpSpPr>
          <p:cNvPr id="3" name="Gruppieren 2"/>
          <p:cNvGrpSpPr/>
          <p:nvPr/>
        </p:nvGrpSpPr>
        <p:grpSpPr>
          <a:xfrm>
            <a:off x="139402" y="3188602"/>
            <a:ext cx="1447832" cy="1954897"/>
            <a:chOff x="139402" y="3188602"/>
            <a:chExt cx="1447832" cy="1954897"/>
          </a:xfrm>
        </p:grpSpPr>
        <p:sp>
          <p:nvSpPr>
            <p:cNvPr id="8" name="Rectangle 7"/>
            <p:cNvSpPr/>
            <p:nvPr/>
          </p:nvSpPr>
          <p:spPr>
            <a:xfrm>
              <a:off x="179242" y="3720501"/>
              <a:ext cx="1368153" cy="142299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2" descr="http://upload.wikimedia.org/wikipedia/commons/thumb/f/f0/Wikipedia-logo-de.png/490px-Wikipedia-logo-de.png?uselang=d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450" y="3188602"/>
              <a:ext cx="1097734" cy="1344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39402" y="4692523"/>
              <a:ext cx="14478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100" b="1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159.456 (2012)</a:t>
              </a:r>
              <a:endParaRPr lang="en-US" sz="1100" b="1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1690724" y="3035106"/>
            <a:ext cx="1447832" cy="2116217"/>
            <a:chOff x="1688172" y="3035106"/>
            <a:chExt cx="1447832" cy="2116217"/>
          </a:xfrm>
        </p:grpSpPr>
        <p:sp>
          <p:nvSpPr>
            <p:cNvPr id="17" name="Rectangle 16"/>
            <p:cNvSpPr/>
            <p:nvPr/>
          </p:nvSpPr>
          <p:spPr>
            <a:xfrm>
              <a:off x="1704388" y="3728325"/>
              <a:ext cx="1415397" cy="142299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362" name="Picture 2" descr="http://upload.wikimedia.org/wikipedia/commons/thumb/b/b8/Wikipedia-logo-v2-da.svg/500px-Wikipedia-logo-v2-da.svg.png?uselang=d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0415" y="3035106"/>
              <a:ext cx="1415397" cy="1624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1688172" y="4700526"/>
              <a:ext cx="14478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100" b="1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154.606 (2009)</a:t>
              </a:r>
              <a:endParaRPr lang="en-US" sz="1100" b="1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3242046" y="3239997"/>
            <a:ext cx="1447832" cy="1902877"/>
            <a:chOff x="3203848" y="3239997"/>
            <a:chExt cx="1447832" cy="1902877"/>
          </a:xfrm>
        </p:grpSpPr>
        <p:sp>
          <p:nvSpPr>
            <p:cNvPr id="19" name="Rectangle 18"/>
            <p:cNvSpPr/>
            <p:nvPr/>
          </p:nvSpPr>
          <p:spPr>
            <a:xfrm>
              <a:off x="3246117" y="3719876"/>
              <a:ext cx="1363294" cy="142299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366" name="Picture 6" descr="http://upload.wikimedia.org/wikipedia/commons/thumb/a/a4/Wikipedia_svg_logo-pl.svg/500px-Wikipedia_svg_logo-pl.svg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0666" y="3239997"/>
              <a:ext cx="1174196" cy="1347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3203848" y="4702514"/>
              <a:ext cx="14478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100" b="1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148.691 (2006)</a:t>
              </a:r>
              <a:endParaRPr lang="en-US" sz="1100" b="1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9" name="Gruppieren 8"/>
          <p:cNvGrpSpPr/>
          <p:nvPr/>
        </p:nvGrpSpPr>
        <p:grpSpPr>
          <a:xfrm>
            <a:off x="4793367" y="3147814"/>
            <a:ext cx="1434817" cy="1995060"/>
            <a:chOff x="4734810" y="3147814"/>
            <a:chExt cx="1434817" cy="1995060"/>
          </a:xfrm>
        </p:grpSpPr>
        <p:sp>
          <p:nvSpPr>
            <p:cNvPr id="22" name="Rectangle 21"/>
            <p:cNvSpPr/>
            <p:nvPr/>
          </p:nvSpPr>
          <p:spPr>
            <a:xfrm>
              <a:off x="4734810" y="3712560"/>
              <a:ext cx="1434817" cy="143031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368" name="Picture 8" descr="http://upload.wikimedia.org/wikipedia/commons/thumb/1/1f/Wikipedia-logo-v2-ja.svg/500px-Wikipedia-logo-v2-ja.svg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33"/>
            <a:stretch/>
          </p:blipFill>
          <p:spPr bwMode="auto">
            <a:xfrm>
              <a:off x="4743487" y="3147814"/>
              <a:ext cx="1401025" cy="1401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5226218" y="4692837"/>
              <a:ext cx="4443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b="1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???</a:t>
              </a:r>
              <a:endParaRPr lang="en-US" sz="1200" b="1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467544" y="843557"/>
            <a:ext cx="6048672" cy="830997"/>
            <a:chOff x="467544" y="843557"/>
            <a:chExt cx="6048672" cy="830997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30" name="Rectangle 29"/>
            <p:cNvSpPr/>
            <p:nvPr/>
          </p:nvSpPr>
          <p:spPr>
            <a:xfrm>
              <a:off x="467544" y="843557"/>
              <a:ext cx="6048672" cy="8309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27583" y="843557"/>
              <a:ext cx="4998228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de-DE" sz="2000" dirty="0" smtClean="0"/>
                <a:t>Vorteil der Sprachenunabhängigkeit: </a:t>
              </a:r>
            </a:p>
            <a:p>
              <a:r>
                <a:rPr lang="de-DE" sz="1400" dirty="0" smtClean="0"/>
                <a:t>	• keine widersprüchlichen Informationen</a:t>
              </a:r>
            </a:p>
            <a:p>
              <a:r>
                <a:rPr lang="de-DE" sz="1400" dirty="0"/>
                <a:t>	</a:t>
              </a:r>
              <a:r>
                <a:rPr lang="de-DE" sz="1400" dirty="0" smtClean="0"/>
                <a:t>• geringerer Wartungsaufwand</a:t>
              </a:r>
              <a:endParaRPr lang="en-US" sz="1400" dirty="0"/>
            </a:p>
          </p:txBody>
        </p:sp>
      </p:grpSp>
      <p:grpSp>
        <p:nvGrpSpPr>
          <p:cNvPr id="13" name="Gruppieren 12"/>
          <p:cNvGrpSpPr/>
          <p:nvPr/>
        </p:nvGrpSpPr>
        <p:grpSpPr>
          <a:xfrm>
            <a:off x="6516216" y="843557"/>
            <a:ext cx="2520280" cy="4299943"/>
            <a:chOff x="6516216" y="843557"/>
            <a:chExt cx="2520280" cy="429994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9" name="Rectangle 28"/>
            <p:cNvSpPr/>
            <p:nvPr/>
          </p:nvSpPr>
          <p:spPr>
            <a:xfrm>
              <a:off x="6516216" y="843557"/>
              <a:ext cx="2520280" cy="42999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" descr="http://upload.wikimedia.org/wikipedia/commons/thumb/6/66/Wikidata-logo-en.svg/640px-Wikidata-logo-en.svg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9076" y="1995686"/>
              <a:ext cx="2194560" cy="1553337"/>
            </a:xfrm>
            <a:prstGeom prst="rect">
              <a:avLst/>
            </a:prstGeom>
            <a:grpFill/>
            <a:extLst/>
          </p:spPr>
        </p:pic>
        <p:sp>
          <p:nvSpPr>
            <p:cNvPr id="32" name="TextBox 31"/>
            <p:cNvSpPr txBox="1"/>
            <p:nvPr/>
          </p:nvSpPr>
          <p:spPr>
            <a:xfrm>
              <a:off x="6679076" y="3795886"/>
              <a:ext cx="2194559" cy="89255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161.097 </a:t>
              </a:r>
            </a:p>
            <a:p>
              <a:pPr algn="ctr"/>
              <a:endParaRPr lang="de-DE" sz="1400" b="1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  <a:p>
              <a:pPr algn="ctr"/>
              <a:r>
                <a:rPr lang="de-DE" sz="1200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31. 12. 2013</a:t>
              </a:r>
            </a:p>
            <a:p>
              <a:pPr algn="ctr"/>
              <a:r>
                <a:rPr lang="de-DE" sz="1000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potsdam.de/bevoelkerung2013</a:t>
              </a:r>
              <a:endParaRPr lang="de-DE" sz="1000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827583" y="2212756"/>
            <a:ext cx="4703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Einwohnerzahl von Potsdam?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98154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Wikidata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4" r="21520" b="2814"/>
          <a:stretch/>
        </p:blipFill>
        <p:spPr bwMode="auto">
          <a:xfrm>
            <a:off x="107504" y="1614224"/>
            <a:ext cx="2164298" cy="182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3688" y="3487028"/>
            <a:ext cx="19030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>
                <a:solidFill>
                  <a:schemeClr val="accent2"/>
                </a:solidFill>
              </a:rPr>
              <a:t>Geographische Angaben</a:t>
            </a:r>
            <a:endParaRPr lang="en-US" sz="1100" dirty="0">
              <a:solidFill>
                <a:schemeClr val="accent2"/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0" r="12493"/>
          <a:stretch/>
        </p:blipFill>
        <p:spPr bwMode="auto">
          <a:xfrm>
            <a:off x="2376296" y="1619505"/>
            <a:ext cx="2628900" cy="1816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647031" y="3481731"/>
            <a:ext cx="20874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>
                <a:solidFill>
                  <a:schemeClr val="accent2"/>
                </a:solidFill>
              </a:rPr>
              <a:t>Orte in der Nähe des HPIs </a:t>
            </a:r>
            <a:endParaRPr lang="en-US" sz="1100" dirty="0">
              <a:solidFill>
                <a:schemeClr val="accent2"/>
              </a:solidFill>
            </a:endParaRP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624706"/>
            <a:ext cx="3850581" cy="1811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576790" y="3481731"/>
            <a:ext cx="29931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>
                <a:solidFill>
                  <a:schemeClr val="accent2"/>
                </a:solidFill>
              </a:rPr>
              <a:t>Zeitstrahl zu einem bestimmten Thema</a:t>
            </a:r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7544" y="843557"/>
            <a:ext cx="8424936" cy="6480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27583" y="950987"/>
            <a:ext cx="531940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Vorteil der strukturierten Speicherung </a:t>
            </a:r>
          </a:p>
          <a:p>
            <a:r>
              <a:rPr lang="de-DE" sz="1400" dirty="0" smtClean="0"/>
              <a:t>	</a:t>
            </a:r>
            <a:r>
              <a:rPr lang="de-DE" sz="1400" dirty="0"/>
              <a:t>	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307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pi_ppt_master_16_9">
  <a:themeElements>
    <a:clrScheme name="HPI">
      <a:dk1>
        <a:sysClr val="windowText" lastClr="000000"/>
      </a:dk1>
      <a:lt1>
        <a:sysClr val="window" lastClr="FFFFFF"/>
      </a:lt1>
      <a:dk2>
        <a:srgbClr val="5A6065"/>
      </a:dk2>
      <a:lt2>
        <a:srgbClr val="868D91"/>
      </a:lt2>
      <a:accent1>
        <a:srgbClr val="B1063A"/>
      </a:accent1>
      <a:accent2>
        <a:srgbClr val="DD6108"/>
      </a:accent2>
      <a:accent3>
        <a:srgbClr val="F6A800"/>
      </a:accent3>
      <a:accent4>
        <a:srgbClr val="007A9E"/>
      </a:accent4>
      <a:accent5>
        <a:srgbClr val="5A6065"/>
      </a:accent5>
      <a:accent6>
        <a:srgbClr val="868D91"/>
      </a:accent6>
      <a:hlink>
        <a:srgbClr val="007A9E"/>
      </a:hlink>
      <a:folHlink>
        <a:srgbClr val="C0C4C8"/>
      </a:folHlink>
    </a:clrScheme>
    <a:fontScheme name="Ganymed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D610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hpi_ppt_master_16_9</Template>
  <TotalTime>0</TotalTime>
  <Words>285</Words>
  <Application>Microsoft Office PowerPoint</Application>
  <PresentationFormat>Bildschirmpräsentation (16:9)</PresentationFormat>
  <Paragraphs>148</Paragraphs>
  <Slides>21</Slides>
  <Notes>10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7" baseType="lpstr">
      <vt:lpstr>Arial</vt:lpstr>
      <vt:lpstr>Calibri</vt:lpstr>
      <vt:lpstr>Gill Sans Light</vt:lpstr>
      <vt:lpstr>Verdana</vt:lpstr>
      <vt:lpstr>hpi_ppt_master_16_9</vt:lpstr>
      <vt:lpstr>Image</vt:lpstr>
      <vt:lpstr>Das Wissen der Welt erweitern – Big Data zum Mitmachen Unterstützung der Datenvervollständigung von Wikidata mit Assoziationsregeln</vt:lpstr>
      <vt:lpstr>Englische Wikipedia</vt:lpstr>
      <vt:lpstr>Französische Wikipedia</vt:lpstr>
      <vt:lpstr>Italienische Wikipedia</vt:lpstr>
      <vt:lpstr>Türkische Wikipedia</vt:lpstr>
      <vt:lpstr>Wikidata</vt:lpstr>
      <vt:lpstr>PowerPoint-Präsentation</vt:lpstr>
      <vt:lpstr>Wikidata</vt:lpstr>
      <vt:lpstr>Wikidata</vt:lpstr>
      <vt:lpstr>Wikidata: Items</vt:lpstr>
      <vt:lpstr>Aussagen = Eigenschaft + Wert</vt:lpstr>
      <vt:lpstr>Wikidata erweitern - bisher</vt:lpstr>
      <vt:lpstr>Vorschläge für Eigenschaften</vt:lpstr>
      <vt:lpstr>PowerPoint-Präsentation</vt:lpstr>
      <vt:lpstr>Wikidata erweitern – mit Eigenschafts-Vorschlägen</vt:lpstr>
      <vt:lpstr>Wikidata erweitern – mit Eigenschafts-Vorschlägen</vt:lpstr>
      <vt:lpstr>Wikidata erweitern – mit Eigenschafts-Vorschlägen</vt:lpstr>
      <vt:lpstr>Wikidata erweitern – bisher</vt:lpstr>
      <vt:lpstr>Wikidata erweitern – mit Wert-Vorschlägen</vt:lpstr>
      <vt:lpstr>PowerPoint-Präsentation</vt:lpstr>
      <vt:lpstr>Macht mit auf www.wikidata.org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 Wissen der Welt erweitern – Big Data zum Mitmachen Unterstützung der Datenvervollständigung von Wikidata mit Assoziationsregeln</dc:title>
  <dc:creator>V W</dc:creator>
  <cp:lastModifiedBy>V W</cp:lastModifiedBy>
  <cp:revision>91</cp:revision>
  <dcterms:created xsi:type="dcterms:W3CDTF">2014-05-13T08:54:39Z</dcterms:created>
  <dcterms:modified xsi:type="dcterms:W3CDTF">2014-07-05T21:48:07Z</dcterms:modified>
</cp:coreProperties>
</file>